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70" r:id="rId12"/>
    <p:sldId id="271" r:id="rId13"/>
    <p:sldId id="272" r:id="rId14"/>
    <p:sldId id="273" r:id="rId15"/>
    <p:sldId id="269" r:id="rId16"/>
    <p:sldId id="274" r:id="rId17"/>
    <p:sldId id="275" r:id="rId18"/>
    <p:sldId id="276" r:id="rId19"/>
    <p:sldId id="277" r:id="rId20"/>
    <p:sldId id="279" r:id="rId21"/>
    <p:sldId id="278" r:id="rId22"/>
    <p:sldId id="280" r:id="rId23"/>
    <p:sldId id="265" r:id="rId24"/>
    <p:sldId id="267" r:id="rId25"/>
    <p:sldId id="26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66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1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81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64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2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8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8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48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75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319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C9F13-0490-4981-81F3-D324CB2B0E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ACA14-9C06-45C9-B2BC-1CA770BA4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89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terrasa.vodu.net/category/ustroystvo-ekspluatiruemoy-krovli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terrasa.vodu.net/pochemu-protekayut-terrasy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-eng.ru/cleaning/pochemu-poteyut-potolki-v-kvartire-kondensat-na-potolke-kak-predupredit.html" TargetMode="External"/><Relationship Id="rId2" Type="http://schemas.openxmlformats.org/officeDocument/2006/relationships/hyperlink" Target="http://www.builderclub.com/vopros-otvet/94/kondensat-na-potolke-v-kvartire-na-poslednem-etazhe-panelnogo-dom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beremont.ru/kondensat-na-potolke-ustranyaem-bystro-i-navsegda/" TargetMode="External"/><Relationship Id="rId5" Type="http://schemas.openxmlformats.org/officeDocument/2006/relationships/hyperlink" Target="https://potolokjournal.ru/remont-i-uhod/ubiraem-kondensant-na-potolke-v-dome-25-foto.html" TargetMode="External"/><Relationship Id="rId4" Type="http://schemas.openxmlformats.org/officeDocument/2006/relationships/hyperlink" Target="https://remontkit.ru/remont/pochemu-kondensat-na-potolke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a.vodu.net/category/vipolnenie_rabot" TargetMode="External"/><Relationship Id="rId7" Type="http://schemas.openxmlformats.org/officeDocument/2006/relationships/hyperlink" Target="http://terrasa.vodu.net/" TargetMode="External"/><Relationship Id="rId2" Type="http://schemas.openxmlformats.org/officeDocument/2006/relationships/hyperlink" Target="http://cg-crimea.com/category/vipolnennue_rabot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hyperlink" Target="http://terrasa.vodu.net/pochemu-protekayut-terrasy/" TargetMode="External"/><Relationship Id="rId4" Type="http://schemas.openxmlformats.org/officeDocument/2006/relationships/hyperlink" Target="http://cg-crimea.com/otzyv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4456" y="5817203"/>
            <a:ext cx="2382591" cy="59003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dirty="0" smtClean="0">
                <a:latin typeface="Century Gothic" panose="020B0502020202020204" pitchFamily="34" charset="0"/>
              </a:rPr>
              <a:t>По требованиям СНиП и ДБН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h="114300"/>
          </a:sp3d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9414456" y="2316164"/>
            <a:ext cx="2511381" cy="1687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latin typeface="Century Gothic" panose="020B0502020202020204" pitchFamily="34" charset="0"/>
              </a:rPr>
              <a:t>Презентация </a:t>
            </a:r>
          </a:p>
          <a:p>
            <a:pPr algn="l"/>
            <a:r>
              <a:rPr lang="ru-RU" dirty="0" smtClean="0">
                <a:latin typeface="Century Gothic" panose="020B0502020202020204" pitchFamily="34" charset="0"/>
              </a:rPr>
              <a:t>Крымского Центра Гидроизоляции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6975" y="117810"/>
            <a:ext cx="11127347" cy="107992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Ремонт эксплуатируемых кровель</a:t>
            </a:r>
            <a:endParaRPr lang="ru-RU" sz="48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884" y="1344522"/>
            <a:ext cx="2377646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66" y="1468192"/>
            <a:ext cx="2953554" cy="22151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50" y="4134117"/>
            <a:ext cx="2944970" cy="22087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Прямоугольник 6"/>
          <p:cNvSpPr/>
          <p:nvPr/>
        </p:nvSpPr>
        <p:spPr>
          <a:xfrm>
            <a:off x="9330744" y="221800"/>
            <a:ext cx="2768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Несъемные маяки деформационных швов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стяжки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51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8986" y="107549"/>
            <a:ext cx="4108361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Устройство стяжки с деформационными швами. Монтаж несъемных маяков.</a:t>
            </a:r>
            <a:endParaRPr lang="ru-RU" sz="20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51435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5" y="4095481"/>
            <a:ext cx="3511639" cy="26337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37" y="1564783"/>
            <a:ext cx="6885904" cy="51644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6550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46" y="244699"/>
            <a:ext cx="8620257" cy="64651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28" y="4305985"/>
            <a:ext cx="3385514" cy="25391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25758"/>
            <a:ext cx="4087368" cy="30723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7343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48" y="5181295"/>
            <a:ext cx="2917382" cy="16467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38" y="1829561"/>
            <a:ext cx="4265171" cy="3198878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276599" y="266989"/>
            <a:ext cx="2647610" cy="1325563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Герметизация деформационных швов на стяжке</a:t>
            </a:r>
            <a:endParaRPr lang="ru-RU" sz="20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327812" y="374171"/>
            <a:ext cx="2625649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Гидроизоляция стяжки</a:t>
            </a:r>
            <a:endParaRPr lang="ru-RU" sz="24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59" y="2957402"/>
            <a:ext cx="4161183" cy="312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8" y="4650366"/>
            <a:ext cx="2818296" cy="21137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98" y="4650366"/>
            <a:ext cx="2818296" cy="2113722"/>
          </a:xfr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5899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8" y="1888435"/>
            <a:ext cx="4108174" cy="3081130"/>
          </a:xfr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6972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4" y="2060081"/>
            <a:ext cx="3263503" cy="4351338"/>
          </a:xfr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236354" y="356176"/>
            <a:ext cx="3232579" cy="132556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Укладка плитки с учетом деформационных швов на стяжке</a:t>
            </a:r>
            <a:endParaRPr lang="ru-RU" sz="24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4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62" y="1781365"/>
            <a:ext cx="5801784" cy="4351338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90151" y="193854"/>
            <a:ext cx="4231943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Герметизация деформационных швов на плитке</a:t>
            </a:r>
            <a:endParaRPr lang="ru-RU" sz="24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1492" y="857250"/>
            <a:ext cx="6858000" cy="5143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857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" y="0"/>
            <a:ext cx="914399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181" y="2021984"/>
            <a:ext cx="4146061" cy="3109546"/>
          </a:xfr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46369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-1"/>
            <a:ext cx="9169758" cy="68773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3" y="727656"/>
            <a:ext cx="6035899" cy="452692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68000"/>
              </a:schemeClr>
            </a:outerShdw>
          </a:effectLst>
          <a:scene3d>
            <a:camera prst="orthographicFront"/>
            <a:lightRig rig="threePt" dir="t"/>
          </a:scene3d>
          <a:sp3d contourW="19050">
            <a:bevelT w="25400" prst="relaxedInset"/>
            <a:contourClr>
              <a:schemeClr val="bg1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00" y="4176396"/>
            <a:ext cx="3335629" cy="2501722"/>
          </a:xfrm>
          <a:prstGeom prst="rect">
            <a:avLst/>
          </a:prstGeom>
          <a:effectLst>
            <a:outerShdw blurRad="50800" dist="25400" dir="5400000" algn="ctr" rotWithShape="0">
              <a:schemeClr val="bg1"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 contourW="19050">
            <a:bevelT prst="relaxedInset"/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26586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762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Century Gothic" panose="020B0502020202020204" pitchFamily="34" charset="0"/>
              </a:rPr>
              <a:t>Устройство эксплуатируемой кровли с финишем – клинкерная плитка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Century Gothic" panose="020B0502020202020204" pitchFamily="34" charset="0"/>
              </a:rPr>
              <a:t>Состав работ по СНиП:</a:t>
            </a:r>
            <a:r>
              <a:rPr lang="ru-RU" sz="2000" dirty="0" smtClean="0">
                <a:latin typeface="Century Gothic" panose="020B0502020202020204" pitchFamily="34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0925"/>
            <a:ext cx="10515600" cy="4832753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sz="3600" dirty="0" smtClean="0">
                <a:latin typeface="Century Gothic" panose="020B0502020202020204" pitchFamily="34" charset="0"/>
              </a:rPr>
              <a:t>Подготовка </a:t>
            </a:r>
            <a:r>
              <a:rPr lang="ru-RU" sz="3600" dirty="0">
                <a:latin typeface="Century Gothic" panose="020B0502020202020204" pitchFamily="34" charset="0"/>
              </a:rPr>
              <a:t>плиты перекрытия, </a:t>
            </a:r>
          </a:p>
          <a:p>
            <a:pPr lvl="0"/>
            <a:r>
              <a:rPr lang="ru-RU" sz="3600" dirty="0" err="1">
                <a:latin typeface="Century Gothic" panose="020B0502020202020204" pitchFamily="34" charset="0"/>
              </a:rPr>
              <a:t>Пароизоляция</a:t>
            </a:r>
            <a:r>
              <a:rPr lang="ru-RU" sz="3600" dirty="0">
                <a:latin typeface="Century Gothic" panose="020B0502020202020204" pitchFamily="34" charset="0"/>
              </a:rPr>
              <a:t> плиты перекрытия, </a:t>
            </a:r>
          </a:p>
          <a:p>
            <a:pPr lvl="0"/>
            <a:r>
              <a:rPr lang="ru-RU" sz="3600" dirty="0" err="1">
                <a:latin typeface="Century Gothic" panose="020B0502020202020204" pitchFamily="34" charset="0"/>
              </a:rPr>
              <a:t>Прикарнизные</a:t>
            </a:r>
            <a:r>
              <a:rPr lang="ru-RU" sz="3600" dirty="0">
                <a:latin typeface="Century Gothic" panose="020B0502020202020204" pitchFamily="34" charset="0"/>
              </a:rPr>
              <a:t> флюгарки осушающей вентиляции, </a:t>
            </a:r>
          </a:p>
          <a:p>
            <a:pPr lvl="0"/>
            <a:r>
              <a:rPr lang="ru-RU" sz="3600" dirty="0">
                <a:latin typeface="Century Gothic" panose="020B0502020202020204" pitchFamily="34" charset="0"/>
              </a:rPr>
              <a:t>Утеплитель </a:t>
            </a:r>
            <a:r>
              <a:rPr lang="ru-RU" sz="3600" dirty="0" err="1">
                <a:latin typeface="Century Gothic" panose="020B0502020202020204" pitchFamily="34" charset="0"/>
              </a:rPr>
              <a:t>минвата</a:t>
            </a:r>
            <a:r>
              <a:rPr lang="ru-RU" sz="3600" dirty="0">
                <a:latin typeface="Century Gothic" panose="020B0502020202020204" pitchFamily="34" charset="0"/>
              </a:rPr>
              <a:t>, </a:t>
            </a:r>
          </a:p>
          <a:p>
            <a:pPr lvl="0"/>
            <a:r>
              <a:rPr lang="ru-RU" sz="3600" dirty="0">
                <a:latin typeface="Century Gothic" panose="020B0502020202020204" pitchFamily="34" charset="0"/>
              </a:rPr>
              <a:t>Мембрана - защита </a:t>
            </a:r>
            <a:r>
              <a:rPr lang="ru-RU" sz="3600" dirty="0" smtClean="0">
                <a:latin typeface="Century Gothic" panose="020B0502020202020204" pitchFamily="34" charset="0"/>
              </a:rPr>
              <a:t>утеплителя</a:t>
            </a:r>
            <a:r>
              <a:rPr lang="ru-RU" sz="3600" dirty="0">
                <a:latin typeface="Century Gothic" panose="020B0502020202020204" pitchFamily="34" charset="0"/>
              </a:rPr>
              <a:t>*</a:t>
            </a:r>
          </a:p>
          <a:p>
            <a:pPr lvl="0"/>
            <a:r>
              <a:rPr lang="ru-RU" sz="3600" dirty="0">
                <a:latin typeface="Century Gothic" panose="020B0502020202020204" pitchFamily="34" charset="0"/>
              </a:rPr>
              <a:t>Прослойка скольжения, </a:t>
            </a:r>
          </a:p>
          <a:p>
            <a:pPr lvl="0"/>
            <a:r>
              <a:rPr lang="ru-RU" sz="3600" dirty="0" err="1">
                <a:latin typeface="Century Gothic" panose="020B0502020202020204" pitchFamily="34" charset="0"/>
              </a:rPr>
              <a:t>Разуклоная</a:t>
            </a:r>
            <a:r>
              <a:rPr lang="ru-RU" sz="3600" dirty="0">
                <a:latin typeface="Century Gothic" panose="020B0502020202020204" pitchFamily="34" charset="0"/>
              </a:rPr>
              <a:t> стяжка с деформационными швами, </a:t>
            </a:r>
          </a:p>
          <a:p>
            <a:pPr lvl="0"/>
            <a:r>
              <a:rPr lang="ru-RU" sz="3600" dirty="0">
                <a:latin typeface="Century Gothic" panose="020B0502020202020204" pitchFamily="34" charset="0"/>
              </a:rPr>
              <a:t>Герметизация деформационных швов, </a:t>
            </a:r>
          </a:p>
          <a:p>
            <a:pPr lvl="0"/>
            <a:r>
              <a:rPr lang="ru-RU" sz="3600" dirty="0">
                <a:latin typeface="Century Gothic" panose="020B0502020202020204" pitchFamily="34" charset="0"/>
              </a:rPr>
              <a:t>Гидроизоляция стяжки, </a:t>
            </a:r>
          </a:p>
          <a:p>
            <a:pPr lvl="0"/>
            <a:r>
              <a:rPr lang="ru-RU" sz="3600" dirty="0">
                <a:latin typeface="Century Gothic" panose="020B0502020202020204" pitchFamily="34" charset="0"/>
              </a:rPr>
              <a:t>Укладка плитки на клей с учетом </a:t>
            </a:r>
            <a:r>
              <a:rPr lang="ru-RU" sz="3600" dirty="0" err="1">
                <a:latin typeface="Century Gothic" panose="020B0502020202020204" pitchFamily="34" charset="0"/>
              </a:rPr>
              <a:t>деф</a:t>
            </a:r>
            <a:r>
              <a:rPr lang="ru-RU" sz="3600" dirty="0">
                <a:latin typeface="Century Gothic" panose="020B0502020202020204" pitchFamily="34" charset="0"/>
              </a:rPr>
              <a:t>. швов, </a:t>
            </a:r>
          </a:p>
          <a:p>
            <a:pPr lvl="0"/>
            <a:r>
              <a:rPr lang="ru-RU" sz="3600" dirty="0">
                <a:latin typeface="Century Gothic" panose="020B0502020202020204" pitchFamily="34" charset="0"/>
              </a:rPr>
              <a:t>Затирка </a:t>
            </a:r>
            <a:r>
              <a:rPr lang="ru-RU" sz="3600" dirty="0" smtClean="0">
                <a:latin typeface="Century Gothic" panose="020B0502020202020204" pitchFamily="34" charset="0"/>
              </a:rPr>
              <a:t>швов с учетом деформационных швов</a:t>
            </a:r>
            <a:endParaRPr lang="ru-RU" sz="3600" dirty="0">
              <a:latin typeface="Century Gothic" panose="020B0502020202020204" pitchFamily="34" charset="0"/>
            </a:endParaRPr>
          </a:p>
          <a:p>
            <a:pPr lvl="0"/>
            <a:r>
              <a:rPr lang="ru-RU" sz="3600" dirty="0">
                <a:latin typeface="Century Gothic" panose="020B0502020202020204" pitchFamily="34" charset="0"/>
              </a:rPr>
              <a:t>Герметизация деформационных швов на плитке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sz="2500" dirty="0">
                <a:latin typeface="Century Gothic" panose="020B0502020202020204" pitchFamily="34" charset="0"/>
              </a:rPr>
              <a:t>Подробности: </a:t>
            </a:r>
            <a:r>
              <a:rPr lang="ru-RU" sz="2500" u="sng" dirty="0">
                <a:latin typeface="Century Gothic" panose="020B0502020202020204" pitchFamily="34" charset="0"/>
                <a:hlinkClick r:id="rId2"/>
              </a:rPr>
              <a:t>http://terrasa.vodu.net/category/ustroystvo-ekspluatiruemoy-krovli/</a:t>
            </a:r>
            <a:r>
              <a:rPr lang="ru-RU" sz="2500" dirty="0">
                <a:latin typeface="Century Gothic" panose="020B0502020202020204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323" y="1013544"/>
            <a:ext cx="2377646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3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-1"/>
            <a:ext cx="9156879" cy="6867659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47033" y="612523"/>
            <a:ext cx="2944968" cy="132556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Эксплуатируемые кровли </a:t>
            </a:r>
            <a:br>
              <a:rPr lang="ru-RU" sz="24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</a:br>
            <a:r>
              <a:rPr lang="ru-RU" sz="24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Крымского центра гидроизоляции</a:t>
            </a:r>
            <a:endParaRPr lang="ru-RU" sz="24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" y="25758"/>
            <a:ext cx="6378321" cy="47837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52" y="2543578"/>
            <a:ext cx="5735391" cy="43015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24" y="4327300"/>
            <a:ext cx="3347271" cy="25104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65" y="28240"/>
            <a:ext cx="4046987" cy="3035240"/>
          </a:xfr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7574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0" y="4431931"/>
            <a:ext cx="3030829" cy="227312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  <a:scene3d>
            <a:camera prst="orthographicFront"/>
            <a:lightRig rig="threePt" dir="t"/>
          </a:scene3d>
          <a:sp3d extrusionH="19050" contourW="19050">
            <a:bevelT prst="relaxedInset"/>
            <a:bevelB/>
            <a:extrusionClr>
              <a:schemeClr val="bg1">
                <a:lumMod val="85000"/>
              </a:schemeClr>
            </a:extrusionClr>
            <a:contourClr>
              <a:schemeClr val="bg1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04" y="153137"/>
            <a:ext cx="4001037" cy="30007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05" y="3704275"/>
            <a:ext cx="4001037" cy="30007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1920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180" y="371271"/>
            <a:ext cx="10444767" cy="871247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Почему не протекают </a:t>
            </a:r>
            <a:r>
              <a:rPr lang="ru-RU" sz="31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эксплуатируемые </a:t>
            </a:r>
            <a:r>
              <a:rPr lang="ru-RU" sz="31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кровли </a:t>
            </a:r>
            <a:r>
              <a:rPr lang="ru-RU" sz="31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/>
            </a:r>
            <a:br>
              <a:rPr lang="ru-RU" sz="31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сделанные Крымским </a:t>
            </a:r>
            <a:r>
              <a:rPr lang="ru-RU" sz="3100" b="1" dirty="0">
                <a:solidFill>
                  <a:srgbClr val="000099"/>
                </a:solidFill>
                <a:latin typeface="Century Gothic" panose="020B0502020202020204" pitchFamily="34" charset="0"/>
              </a:rPr>
              <a:t>центром </a:t>
            </a:r>
            <a:r>
              <a:rPr lang="ru-RU" sz="31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гидроизоляции?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347" y="1242518"/>
            <a:ext cx="10515600" cy="53704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200" dirty="0" smtClean="0"/>
              <a:t>Почему протекают террасы? Можно понять из описания традиционных ошибок строителей: </a:t>
            </a:r>
            <a:r>
              <a:rPr lang="en-US" sz="2200" dirty="0" smtClean="0">
                <a:hlinkClick r:id="rId2"/>
              </a:rPr>
              <a:t>http</a:t>
            </a:r>
            <a:r>
              <a:rPr lang="en-US" sz="2200" dirty="0">
                <a:hlinkClick r:id="rId2"/>
              </a:rPr>
              <a:t>://terrasa.vodu.net/pochemu-protekayut-terrasy</a:t>
            </a:r>
            <a:r>
              <a:rPr lang="en-US" sz="2200" dirty="0" smtClean="0">
                <a:hlinkClick r:id="rId2"/>
              </a:rPr>
              <a:t>/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Почему </a:t>
            </a:r>
            <a:r>
              <a:rPr lang="ru-RU" sz="2200" b="1" dirty="0" smtClean="0"/>
              <a:t>не протекают </a:t>
            </a:r>
            <a:r>
              <a:rPr lang="ru-RU" sz="2200" dirty="0" smtClean="0"/>
              <a:t>эксплуатируемые кровли </a:t>
            </a:r>
          </a:p>
          <a:p>
            <a:pPr marL="0" indent="0">
              <a:buNone/>
            </a:pPr>
            <a:r>
              <a:rPr lang="ru-RU" sz="2200" dirty="0" smtClean="0"/>
              <a:t>сделанные Крымским центром гидроизоляции? </a:t>
            </a:r>
          </a:p>
          <a:p>
            <a:pPr marL="0" indent="0" algn="just">
              <a:buNone/>
            </a:pPr>
            <a:r>
              <a:rPr lang="ru-RU" sz="1900" dirty="0"/>
              <a:t>Судите сами: </a:t>
            </a:r>
            <a:r>
              <a:rPr lang="ru-RU" sz="1900" dirty="0" smtClean="0"/>
              <a:t>О текущей кровли мы узнаем по сырости на потолке  или стенах. Технология  производства работ  по СНиП, выполняемая нашим центром, подразумевает три слоя гидроизоляции: на плите перекрытия, на стяжке с деформационными швами, герметизация деформационных швов на плитке. Если даже нарушаются гидроизоляционные свойства плиточного слоя и стяжки, что маловероятно, то вода попадает на плиту перекрытия. </a:t>
            </a:r>
          </a:p>
          <a:p>
            <a:pPr marL="0" indent="0" algn="just">
              <a:buNone/>
            </a:pPr>
            <a:r>
              <a:rPr lang="ru-RU" sz="1900" dirty="0" smtClean="0"/>
              <a:t>Внимание! Герметичные примыкания и гидроизоляционные свойства </a:t>
            </a:r>
            <a:r>
              <a:rPr lang="ru-RU" sz="1900" dirty="0" err="1" smtClean="0"/>
              <a:t>пароизоляции</a:t>
            </a:r>
            <a:r>
              <a:rPr lang="ru-RU" sz="1900" dirty="0" smtClean="0"/>
              <a:t> на плите перекрытия удерживают воду, а отток воды происходит через </a:t>
            </a:r>
            <a:r>
              <a:rPr lang="ru-RU" sz="1900" dirty="0" err="1" smtClean="0"/>
              <a:t>прикарнизные</a:t>
            </a:r>
            <a:r>
              <a:rPr lang="ru-RU" sz="1900" dirty="0" smtClean="0"/>
              <a:t> флюгарки и технологический зазор в водосточной воронке на уровне плиты перекрытия. Таким образом аварийная вода ни как не попадает на потолок даже при текущей террасе, а течет кровля или нет, будет видно только по воде сливающейся через патрубки на фасаде. </a:t>
            </a:r>
          </a:p>
          <a:p>
            <a:pPr marL="0" indent="0" algn="just">
              <a:buNone/>
            </a:pPr>
            <a:r>
              <a:rPr lang="ru-RU" sz="1900" dirty="0" smtClean="0"/>
              <a:t>Можно сказать, что наши кровли вечные, так как свойства полимера </a:t>
            </a:r>
            <a:r>
              <a:rPr lang="ru-RU" sz="1900" dirty="0" err="1" smtClean="0"/>
              <a:t>пароизоляции</a:t>
            </a:r>
            <a:r>
              <a:rPr lang="ru-RU" sz="1900" dirty="0" smtClean="0"/>
              <a:t>, находящегося в темноте при комфортной температуре – ни как не нарушаются и служат очень долго. Естественно если не нарушается целостность конструкции плиты перекрытия, стен и выходов коммуникаций.</a:t>
            </a:r>
          </a:p>
          <a:p>
            <a:pPr marL="0" indent="0" algn="just">
              <a:buNone/>
            </a:pPr>
            <a:r>
              <a:rPr lang="ru-RU" sz="1900" dirty="0" smtClean="0"/>
              <a:t>А если вы наблюдаете потеки на стенах или на потолке после выполнения наших работ, то это может быть конденсат в зимнее или весенние время года. Особенно в тех местах где утеплитель или отсутствует или его толщина меньше, чем предусмотрено нормами для данного региона.</a:t>
            </a:r>
          </a:p>
          <a:p>
            <a:pPr marL="0" indent="0" algn="just">
              <a:buNone/>
            </a:pPr>
            <a:r>
              <a:rPr lang="ru-RU" sz="1900" dirty="0" smtClean="0"/>
              <a:t>Вот перечень статей на эту тему: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392" y="1711262"/>
            <a:ext cx="2377646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Конденсат по потолке </a:t>
            </a:r>
            <a:r>
              <a:rPr lang="ru-RU" b="1" dirty="0" smtClean="0">
                <a:latin typeface="Century Gothic" panose="020B0502020202020204" pitchFamily="34" charset="0"/>
              </a:rPr>
              <a:t>квартир. Статьи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53037"/>
            <a:ext cx="10515600" cy="570534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Конденсат </a:t>
            </a:r>
            <a:r>
              <a:rPr lang="ru-RU" b="1" dirty="0"/>
              <a:t>на потолке в квартире на последнем этаже панельного дома</a:t>
            </a:r>
            <a:endParaRPr lang="ru-RU" dirty="0"/>
          </a:p>
          <a:p>
            <a:r>
              <a:rPr lang="ru-RU" u="sng" dirty="0">
                <a:hlinkClick r:id="rId2"/>
              </a:rPr>
              <a:t>http://www.builderclub.com/vopros-otvet/94/kondensat-na-potolke-v-kvartire-na-poslednem-etazhe-panelnogo-doma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Почему потеют потолки в квартире. Конденсат на потолке: как предупредить негативное явление и бороться с ним. Раскрываем суть проблемы</a:t>
            </a:r>
            <a:endParaRPr lang="ru-RU" dirty="0"/>
          </a:p>
          <a:p>
            <a:r>
              <a:rPr lang="ru-RU" u="sng" dirty="0">
                <a:hlinkClick r:id="rId3"/>
              </a:rPr>
              <a:t>https://m-eng.ru/cleaning/pochemu-poteyut-potolki-v-kvartire-kondensat-na-potolke-kak-predupredit.html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b="1" dirty="0" smtClean="0"/>
              <a:t>Почему </a:t>
            </a:r>
            <a:r>
              <a:rPr lang="ru-RU" b="1" dirty="0"/>
              <a:t>образуется конденсат на потолке, и как его убрать?</a:t>
            </a:r>
            <a:endParaRPr lang="ru-RU" dirty="0"/>
          </a:p>
          <a:p>
            <a:r>
              <a:rPr lang="ru-RU" u="sng" dirty="0">
                <a:hlinkClick r:id="rId4"/>
              </a:rPr>
              <a:t>https://remontkit.ru/remont/pochemu-kondensat-na-potolke.html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b="1" dirty="0"/>
              <a:t>Убираем конденсат на потолке в доме</a:t>
            </a:r>
            <a:endParaRPr lang="ru-RU" dirty="0"/>
          </a:p>
          <a:p>
            <a:r>
              <a:rPr lang="ru-RU" u="sng" dirty="0">
                <a:hlinkClick r:id="rId5"/>
              </a:rPr>
              <a:t>https://potolokjournal.ru/remont-i-uhod/ubiraem-kondensant-na-potolke-v-dome-25-foto.html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b="1" dirty="0"/>
              <a:t>Конденсат на потолке квартиры</a:t>
            </a:r>
            <a:endParaRPr lang="ru-RU" dirty="0"/>
          </a:p>
          <a:p>
            <a:r>
              <a:rPr lang="ru-RU" u="sng" dirty="0">
                <a:hlinkClick r:id="rId6"/>
              </a:rPr>
              <a:t>https://seberemont.ru/kondensat-na-potolke-ustranyaem-bystro-i-navsegda/</a:t>
            </a: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5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953518" cy="7212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Century Gothic" panose="020B0502020202020204" pitchFamily="34" charset="0"/>
              </a:rPr>
              <a:t>Крымский центр гидроизоляции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3805"/>
            <a:ext cx="7391400" cy="35963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entury Gothic" panose="020B0502020202020204" pitchFamily="34" charset="0"/>
              </a:rPr>
              <a:t>Выполненные </a:t>
            </a:r>
            <a:r>
              <a:rPr lang="ru-RU" sz="1800" dirty="0">
                <a:latin typeface="Century Gothic" panose="020B0502020202020204" pitchFamily="34" charset="0"/>
              </a:rPr>
              <a:t>работы в Крыму – </a:t>
            </a:r>
          </a:p>
          <a:p>
            <a:pPr marL="0" indent="0">
              <a:buNone/>
            </a:pPr>
            <a:r>
              <a:rPr lang="ru-RU" sz="1800" u="sng" dirty="0">
                <a:latin typeface="Century Gothic" panose="020B0502020202020204" pitchFamily="34" charset="0"/>
                <a:hlinkClick r:id="rId2"/>
              </a:rPr>
              <a:t>http://cg-crimea.com/category/vipolnennue_raboty/</a:t>
            </a:r>
            <a:r>
              <a:rPr lang="ru-RU" sz="1800" dirty="0">
                <a:latin typeface="Century Gothic" panose="020B0502020202020204" pitchFamily="34" charset="0"/>
              </a:rPr>
              <a:t> 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Выполненные работы в Киеве – </a:t>
            </a:r>
          </a:p>
          <a:p>
            <a:pPr marL="0" indent="0">
              <a:buNone/>
            </a:pPr>
            <a:r>
              <a:rPr lang="ru-RU" sz="1800" u="sng" dirty="0">
                <a:latin typeface="Century Gothic" panose="020B0502020202020204" pitchFamily="34" charset="0"/>
                <a:hlinkClick r:id="rId3"/>
              </a:rPr>
              <a:t>http://ua.vodu.net/category/vipolnenie_rabot</a:t>
            </a:r>
            <a:r>
              <a:rPr lang="ru-RU" sz="1800" dirty="0">
                <a:latin typeface="Century Gothic" panose="020B0502020202020204" pitchFamily="34" charset="0"/>
              </a:rPr>
              <a:t> 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Отзывы о работах: </a:t>
            </a:r>
          </a:p>
          <a:p>
            <a:pPr marL="0" indent="0">
              <a:buNone/>
            </a:pPr>
            <a:r>
              <a:rPr lang="ru-RU" sz="1800" u="sng" dirty="0">
                <a:latin typeface="Century Gothic" panose="020B0502020202020204" pitchFamily="34" charset="0"/>
                <a:hlinkClick r:id="rId4"/>
              </a:rPr>
              <a:t>http://cg-crimea.com/otzyvy</a:t>
            </a:r>
            <a:r>
              <a:rPr lang="ru-RU" sz="1800" u="sng" dirty="0" smtClean="0">
                <a:latin typeface="Century Gothic" panose="020B0502020202020204" pitchFamily="34" charset="0"/>
                <a:hlinkClick r:id="rId4"/>
              </a:rPr>
              <a:t>/</a:t>
            </a:r>
            <a:endParaRPr lang="ru-RU" sz="1800" dirty="0">
              <a:latin typeface="Century Gothic" panose="020B0502020202020204" pitchFamily="34" charset="0"/>
            </a:endParaRPr>
          </a:p>
          <a:p>
            <a:r>
              <a:rPr lang="ru-RU" sz="1800" dirty="0">
                <a:latin typeface="Century Gothic" panose="020B0502020202020204" pitchFamily="34" charset="0"/>
              </a:rPr>
              <a:t>Статья «Почему протекают террасы?» коротко</a:t>
            </a:r>
          </a:p>
          <a:p>
            <a:pPr marL="0" indent="0">
              <a:buNone/>
            </a:pPr>
            <a:r>
              <a:rPr lang="ru-RU" sz="1800" u="sng" dirty="0">
                <a:latin typeface="Century Gothic" panose="020B0502020202020204" pitchFamily="34" charset="0"/>
                <a:hlinkClick r:id="rId5"/>
              </a:rPr>
              <a:t>http://terrasa.vodu.net/pochemu-protekayut-terrasy/</a:t>
            </a:r>
            <a:endParaRPr lang="ru-RU" sz="1800" dirty="0">
              <a:latin typeface="Century Gothic" panose="020B0502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70" y="452979"/>
            <a:ext cx="2377440" cy="5455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7743" y="5297998"/>
            <a:ext cx="10804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Техподдержка выполнения работ по устройству эксплуатируемых кровель: </a:t>
            </a:r>
          </a:p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Олег Игнатьев +7 978 854 56 26</a:t>
            </a:r>
          </a:p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Подробности технологии устройства эксплуатируемых  кровель - </a:t>
            </a:r>
            <a:r>
              <a:rPr lang="en-US" dirty="0">
                <a:latin typeface="Century Gothic" panose="020B0502020202020204" pitchFamily="34" charset="0"/>
                <a:hlinkClick r:id="rId7"/>
              </a:rPr>
              <a:t>http://terrasa.vodu.net</a:t>
            </a:r>
            <a:r>
              <a:rPr lang="en-US" dirty="0" smtClean="0">
                <a:latin typeface="Century Gothic" panose="020B0502020202020204" pitchFamily="34" charset="0"/>
                <a:hlinkClick r:id="rId7"/>
              </a:rPr>
              <a:t>/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596" y="60895"/>
            <a:ext cx="4822398" cy="93288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Подготовка плиты перекрытия после демонтажа всех слоев, подготовка примыканий к плите перекрытия </a:t>
            </a:r>
            <a:endParaRPr lang="ru-RU" sz="1800" b="1" dirty="0">
              <a:solidFill>
                <a:srgbClr val="000099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44"/>
            <a:ext cx="5400994" cy="4050746"/>
          </a:xfr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76" y="3210249"/>
            <a:ext cx="4864827" cy="364862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extrusionH="76200" contourW="25400"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6" y="25758"/>
            <a:ext cx="5610895" cy="42081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3209850"/>
            <a:ext cx="4845589" cy="363419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contourW="25400"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22114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6560" y="1060585"/>
            <a:ext cx="2464904" cy="179852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Устройство гидроизоляции водосточных воронок в плите перекрытия</a:t>
            </a:r>
            <a:endParaRPr lang="ru-RU" sz="18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49827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894" y="197396"/>
            <a:ext cx="5940996" cy="140283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Устройство примыканий плиты перекрытия</a:t>
            </a:r>
            <a:r>
              <a:rPr lang="ru-RU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/>
            </a:r>
            <a:br>
              <a:rPr lang="ru-RU" sz="1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к парапетам, стенам, выходам коммуникаций с целью отсечки аварийной воды от проникновения в помещения снизу. При этом аварийная вода может сливаться в </a:t>
            </a:r>
            <a:r>
              <a:rPr lang="ru-RU" sz="1800" b="1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прикарнизные</a:t>
            </a:r>
            <a:r>
              <a:rPr lang="ru-RU" sz="18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ru-RU" sz="1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флюгарки осушающей вентиляции утеплителя</a:t>
            </a:r>
            <a:r>
              <a:rPr lang="ru-RU" sz="18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 </a:t>
            </a:r>
            <a:endParaRPr lang="ru-RU" sz="18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58" y="29667"/>
            <a:ext cx="5801784" cy="4351338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7961"/>
            <a:ext cx="6774287" cy="5080716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bevelT w="114300" prst="artDeco"/>
            <a:contourClr>
              <a:schemeClr val="bg1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33" y="3249412"/>
            <a:ext cx="4799020" cy="359926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25400">
            <a:bevelT prst="relaxedInset"/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27307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0212" y="241428"/>
            <a:ext cx="2562898" cy="6356685"/>
          </a:xfrm>
        </p:spPr>
        <p:txBody>
          <a:bodyPr>
            <a:normAutofit fontScale="90000"/>
          </a:bodyPr>
          <a:lstStyle/>
          <a:p>
            <a:r>
              <a:rPr lang="ru-RU" sz="18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Прикарнизные</a:t>
            </a:r>
            <a:r>
              <a:rPr lang="ru-RU" sz="18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флюгарки осушающей вентиляции утеплителя</a:t>
            </a:r>
            <a:r>
              <a:rPr lang="ru-RU" sz="1800" dirty="0">
                <a:solidFill>
                  <a:srgbClr val="0000CC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-  </a:t>
            </a:r>
            <a:r>
              <a:rPr lang="ru-RU" sz="1800" dirty="0" smtClean="0">
                <a:latin typeface="Century Gothic" panose="020B0502020202020204" pitchFamily="34" charset="0"/>
              </a:rPr>
              <a:t>требование строительных норм. </a:t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/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На плоских кровлях – это флюгарки -аэраторы в виде «грибочков»</a:t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На эксплуатируемых кровлях – </a:t>
            </a:r>
            <a:r>
              <a:rPr lang="ru-RU" sz="1800" dirty="0" err="1" smtClean="0">
                <a:latin typeface="Century Gothic" panose="020B0502020202020204" pitchFamily="34" charset="0"/>
              </a:rPr>
              <a:t>прикарнизные</a:t>
            </a:r>
            <a:r>
              <a:rPr lang="ru-RU" sz="1800" dirty="0" smtClean="0">
                <a:latin typeface="Century Gothic" panose="020B0502020202020204" pitchFamily="34" charset="0"/>
              </a:rPr>
              <a:t> флюгарки. </a:t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>
                <a:latin typeface="Century Gothic" panose="020B0502020202020204" pitchFamily="34" charset="0"/>
              </a:rPr>
              <a:t/>
            </a:r>
            <a:br>
              <a:rPr lang="ru-RU" sz="1800" dirty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Это трубочки на уровне плиты перекрытия выходящие наружу на фасад - вентиляция слоя утеплителя, для предотвращения сбора конденсата. </a:t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>
                <a:latin typeface="Century Gothic" panose="020B0502020202020204" pitchFamily="34" charset="0"/>
              </a:rPr>
              <a:t/>
            </a:r>
            <a:br>
              <a:rPr lang="ru-RU" sz="1800" dirty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Отсечка конденсата изнутри помещения служит</a:t>
            </a:r>
            <a:r>
              <a:rPr lang="ru-RU" sz="1800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</a:t>
            </a:r>
            <a:r>
              <a:rPr lang="ru-RU" sz="18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пароизоляция</a:t>
            </a:r>
            <a:r>
              <a:rPr lang="ru-RU" sz="1800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</a:t>
            </a:r>
            <a:endParaRPr lang="ru-RU" sz="1800" dirty="0"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12" y="0"/>
            <a:ext cx="9119390" cy="683954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13195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028" y="-66519"/>
            <a:ext cx="5679584" cy="917957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Прикарнизные</a:t>
            </a:r>
            <a:r>
              <a:rPr lang="ru-RU" sz="20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флюгарки осушающей вентиляции утеплителя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6" y="791035"/>
            <a:ext cx="7895073" cy="59213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2962790" cy="6857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851" y="10755"/>
            <a:ext cx="2713149" cy="6843253"/>
          </a:xfr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170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9909" y="227545"/>
            <a:ext cx="2854817" cy="1646547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000099"/>
                </a:solidFill>
                <a:latin typeface="Century Gothic" panose="020B0502020202020204" pitchFamily="34" charset="0"/>
              </a:rPr>
              <a:t>Пароизоляция</a:t>
            </a:r>
            <a:r>
              <a:rPr lang="ru-RU" sz="2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плиты перекрытия</a:t>
            </a:r>
            <a:endParaRPr lang="ru-RU" sz="28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425" y="2209813"/>
            <a:ext cx="2733310" cy="20499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425" y="4595517"/>
            <a:ext cx="2733310" cy="2049982"/>
          </a:xfr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527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3072" y="107548"/>
            <a:ext cx="2462906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Монтаж утеплителя</a:t>
            </a:r>
            <a:endParaRPr lang="ru-RU" sz="28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01" y="1433111"/>
            <a:ext cx="3082830" cy="23121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626" y="3114725"/>
            <a:ext cx="2797797" cy="3730396"/>
          </a:xfr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521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547</Words>
  <Application>Microsoft Office PowerPoint</Application>
  <PresentationFormat>Широкоэкранный</PresentationFormat>
  <Paragraphs>69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Тема Office</vt:lpstr>
      <vt:lpstr>Ремонт эксплуатируемых кровель</vt:lpstr>
      <vt:lpstr>Устройство эксплуатируемой кровли с финишем – клинкерная плитка Состав работ по СНиП: </vt:lpstr>
      <vt:lpstr>Подготовка плиты перекрытия после демонтажа всех слоев, подготовка примыканий к плите перекрытия </vt:lpstr>
      <vt:lpstr>Устройство гидроизоляции водосточных воронок в плите перекрытия</vt:lpstr>
      <vt:lpstr>Устройство примыканий плиты перекрытия к парапетам, стенам, выходам коммуникаций с целью отсечки аварийной воды от проникновения в помещения снизу. При этом аварийная вода может сливаться в прикарнизные флюгарки осушающей вентиляции утеплителя. </vt:lpstr>
      <vt:lpstr>Прикарнизные флюгарки осушающей вентиляции утеплителя -  требование строительных норм.   На плоских кровлях – это флюгарки -аэраторы в виде «грибочков» На эксплуатируемых кровлях – прикарнизные флюгарки.   Это трубочки на уровне плиты перекрытия выходящие наружу на фасад - вентиляция слоя утеплителя, для предотвращения сбора конденсата.   Отсечка конденсата изнутри помещения служит пароизоляция </vt:lpstr>
      <vt:lpstr>Прикарнизные флюгарки осушающей вентиляции утеплителя</vt:lpstr>
      <vt:lpstr>Пароизоляция плиты перекрытия</vt:lpstr>
      <vt:lpstr>Монтаж утеплителя</vt:lpstr>
      <vt:lpstr>Презентация PowerPoint</vt:lpstr>
      <vt:lpstr>Устройство стяжки с деформационными швами. Монтаж несъемных маяков.</vt:lpstr>
      <vt:lpstr>Презентация PowerPoint</vt:lpstr>
      <vt:lpstr>Герметизация деформационных швов на стяжке</vt:lpstr>
      <vt:lpstr>Гидроизоляция стяжки</vt:lpstr>
      <vt:lpstr>Презентация PowerPoint</vt:lpstr>
      <vt:lpstr>Укладка плитки с учетом деформационных швов на стяжке</vt:lpstr>
      <vt:lpstr>Герметизация деформационных швов на плитке</vt:lpstr>
      <vt:lpstr>Презентация PowerPoint</vt:lpstr>
      <vt:lpstr>Презентация PowerPoint</vt:lpstr>
      <vt:lpstr>Эксплуатируемые кровли  Крымского центра гидроизоляции</vt:lpstr>
      <vt:lpstr>Презентация PowerPoint</vt:lpstr>
      <vt:lpstr>Презентация PowerPoint</vt:lpstr>
      <vt:lpstr>Почему не протекают эксплуатируемые кровли  сделанные Крымским центром гидроизоляции? </vt:lpstr>
      <vt:lpstr>Конденсат по потолке квартир. Статьи </vt:lpstr>
      <vt:lpstr>Крымский центр гидроизоляции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Ремонт эксплуатируемых кровель</dc:title>
  <dc:creator>Олег</dc:creator>
  <cp:lastModifiedBy>Олег</cp:lastModifiedBy>
  <cp:revision>38</cp:revision>
  <dcterms:created xsi:type="dcterms:W3CDTF">2022-10-30T15:59:19Z</dcterms:created>
  <dcterms:modified xsi:type="dcterms:W3CDTF">2022-10-31T16:11:35Z</dcterms:modified>
</cp:coreProperties>
</file>